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9377600" cy="384048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62" d="100"/>
          <a:sy n="62" d="100"/>
        </p:scale>
        <p:origin x="-113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sture.ecn.purdue.edu\fdaneshv\PC_Lab\Peru_Project\SWAT_Projects\Quilca_Vitor_Chili\Calibration\Calibration-11-27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Observed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Calibration_109!$A$2:$A$49</c:f>
              <c:numCache>
                <c:formatCode>mmm\-yy</c:formatCode>
                <c:ptCount val="4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</c:numCache>
            </c:numRef>
          </c:xVal>
          <c:yVal>
            <c:numRef>
              <c:f>Calibration_109!$B$2:$B$49</c:f>
              <c:numCache>
                <c:formatCode>General</c:formatCode>
                <c:ptCount val="48"/>
                <c:pt idx="0">
                  <c:v>8.9410000000000007</c:v>
                </c:pt>
                <c:pt idx="1">
                  <c:v>11.48</c:v>
                </c:pt>
                <c:pt idx="2">
                  <c:v>15.11</c:v>
                </c:pt>
                <c:pt idx="3">
                  <c:v>10.77</c:v>
                </c:pt>
                <c:pt idx="4">
                  <c:v>7.3739999999999997</c:v>
                </c:pt>
                <c:pt idx="5">
                  <c:v>10.85</c:v>
                </c:pt>
                <c:pt idx="6">
                  <c:v>9.6029999999999998</c:v>
                </c:pt>
                <c:pt idx="7">
                  <c:v>7.4690000000000003</c:v>
                </c:pt>
                <c:pt idx="8">
                  <c:v>7.3280000000000003</c:v>
                </c:pt>
                <c:pt idx="9">
                  <c:v>8.4830000000000005</c:v>
                </c:pt>
                <c:pt idx="10">
                  <c:v>9.7460000000000004</c:v>
                </c:pt>
                <c:pt idx="11">
                  <c:v>7.2210000000000001</c:v>
                </c:pt>
                <c:pt idx="12">
                  <c:v>8.2370000000000001</c:v>
                </c:pt>
                <c:pt idx="13">
                  <c:v>14.16</c:v>
                </c:pt>
                <c:pt idx="14">
                  <c:v>8.3179999999999996</c:v>
                </c:pt>
                <c:pt idx="15">
                  <c:v>8.9580000000000002</c:v>
                </c:pt>
                <c:pt idx="16">
                  <c:v>12.02</c:v>
                </c:pt>
                <c:pt idx="17">
                  <c:v>11.88</c:v>
                </c:pt>
                <c:pt idx="18">
                  <c:v>8.8149999999999995</c:v>
                </c:pt>
                <c:pt idx="19">
                  <c:v>10.89</c:v>
                </c:pt>
                <c:pt idx="20">
                  <c:v>11.48</c:v>
                </c:pt>
                <c:pt idx="21">
                  <c:v>11.77</c:v>
                </c:pt>
                <c:pt idx="22">
                  <c:v>12.96</c:v>
                </c:pt>
                <c:pt idx="23">
                  <c:v>9.8659999999999997</c:v>
                </c:pt>
                <c:pt idx="24">
                  <c:v>12.933</c:v>
                </c:pt>
                <c:pt idx="25">
                  <c:v>39.152999999999999</c:v>
                </c:pt>
                <c:pt idx="26">
                  <c:v>33.856000000000002</c:v>
                </c:pt>
                <c:pt idx="27">
                  <c:v>26.681999999999999</c:v>
                </c:pt>
                <c:pt idx="28">
                  <c:v>10.714</c:v>
                </c:pt>
                <c:pt idx="29">
                  <c:v>13.522</c:v>
                </c:pt>
                <c:pt idx="30">
                  <c:v>13.036</c:v>
                </c:pt>
                <c:pt idx="31">
                  <c:v>13.003</c:v>
                </c:pt>
                <c:pt idx="32">
                  <c:v>12.617000000000001</c:v>
                </c:pt>
                <c:pt idx="33">
                  <c:v>15.775</c:v>
                </c:pt>
                <c:pt idx="34">
                  <c:v>19.978000000000002</c:v>
                </c:pt>
                <c:pt idx="35">
                  <c:v>9.7050000000000001</c:v>
                </c:pt>
                <c:pt idx="36">
                  <c:v>38.137322580645154</c:v>
                </c:pt>
                <c:pt idx="37">
                  <c:v>132.8961724137931</c:v>
                </c:pt>
                <c:pt idx="38">
                  <c:v>40.183870967741925</c:v>
                </c:pt>
                <c:pt idx="39">
                  <c:v>32.979666666666674</c:v>
                </c:pt>
                <c:pt idx="40">
                  <c:v>11.436129032258064</c:v>
                </c:pt>
                <c:pt idx="41">
                  <c:v>13.334666666666665</c:v>
                </c:pt>
                <c:pt idx="42">
                  <c:v>12.686129032258064</c:v>
                </c:pt>
                <c:pt idx="43">
                  <c:v>11.302580645161289</c:v>
                </c:pt>
                <c:pt idx="44">
                  <c:v>15.613333333333333</c:v>
                </c:pt>
                <c:pt idx="45">
                  <c:v>17.508387096774193</c:v>
                </c:pt>
                <c:pt idx="46">
                  <c:v>15.043333333333335</c:v>
                </c:pt>
                <c:pt idx="47">
                  <c:v>21.345483870967751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A8-4EDE-A075-61ACAAAC5DA6}"/>
            </c:ext>
          </c:extLst>
        </c:ser>
        <c:ser>
          <c:idx val="2"/>
          <c:order val="1"/>
          <c:tx>
            <c:v>SWAT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Calibration_109!$A$2:$A$49</c:f>
              <c:numCache>
                <c:formatCode>mmm\-yy</c:formatCode>
                <c:ptCount val="4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</c:numCache>
            </c:numRef>
          </c:xVal>
          <c:yVal>
            <c:numRef>
              <c:f>Calibration_109!$C$2:$C$49</c:f>
              <c:numCache>
                <c:formatCode>General</c:formatCode>
                <c:ptCount val="48"/>
                <c:pt idx="0">
                  <c:v>8.9730000000000008</c:v>
                </c:pt>
                <c:pt idx="1">
                  <c:v>35.49</c:v>
                </c:pt>
                <c:pt idx="2">
                  <c:v>49.78</c:v>
                </c:pt>
                <c:pt idx="3">
                  <c:v>41.93</c:v>
                </c:pt>
                <c:pt idx="4">
                  <c:v>15.91</c:v>
                </c:pt>
                <c:pt idx="5">
                  <c:v>8.2810000000000006</c:v>
                </c:pt>
                <c:pt idx="6">
                  <c:v>7.4349999999999996</c:v>
                </c:pt>
                <c:pt idx="7">
                  <c:v>6.9420000000000002</c:v>
                </c:pt>
                <c:pt idx="8">
                  <c:v>7.17</c:v>
                </c:pt>
                <c:pt idx="9">
                  <c:v>5.4059999999999997</c:v>
                </c:pt>
                <c:pt idx="10">
                  <c:v>3.673</c:v>
                </c:pt>
                <c:pt idx="11">
                  <c:v>4.9189999999999996</c:v>
                </c:pt>
                <c:pt idx="12">
                  <c:v>6.4749999999999996</c:v>
                </c:pt>
                <c:pt idx="13">
                  <c:v>14.76</c:v>
                </c:pt>
                <c:pt idx="14">
                  <c:v>19.82</c:v>
                </c:pt>
                <c:pt idx="15">
                  <c:v>13.34</c:v>
                </c:pt>
                <c:pt idx="16">
                  <c:v>10.14</c:v>
                </c:pt>
                <c:pt idx="17">
                  <c:v>9.3780000000000001</c:v>
                </c:pt>
                <c:pt idx="18">
                  <c:v>9.7539999999999996</c:v>
                </c:pt>
                <c:pt idx="19">
                  <c:v>5.0730000000000004</c:v>
                </c:pt>
                <c:pt idx="20">
                  <c:v>5.133</c:v>
                </c:pt>
                <c:pt idx="21">
                  <c:v>6.6029999999999998</c:v>
                </c:pt>
                <c:pt idx="22">
                  <c:v>11.18</c:v>
                </c:pt>
                <c:pt idx="23">
                  <c:v>7.907</c:v>
                </c:pt>
                <c:pt idx="24">
                  <c:v>9.9060000000000006</c:v>
                </c:pt>
                <c:pt idx="25">
                  <c:v>39.950000000000003</c:v>
                </c:pt>
                <c:pt idx="26">
                  <c:v>44</c:v>
                </c:pt>
                <c:pt idx="27">
                  <c:v>36.56</c:v>
                </c:pt>
                <c:pt idx="28">
                  <c:v>16.8</c:v>
                </c:pt>
                <c:pt idx="29">
                  <c:v>12.62</c:v>
                </c:pt>
                <c:pt idx="30">
                  <c:v>9.0540000000000003</c:v>
                </c:pt>
                <c:pt idx="31">
                  <c:v>4.5789999999999997</c:v>
                </c:pt>
                <c:pt idx="32">
                  <c:v>4.5069999999999997</c:v>
                </c:pt>
                <c:pt idx="33">
                  <c:v>4.9539999999999997</c:v>
                </c:pt>
                <c:pt idx="34">
                  <c:v>11.15</c:v>
                </c:pt>
                <c:pt idx="35">
                  <c:v>9.6340000000000003</c:v>
                </c:pt>
                <c:pt idx="36">
                  <c:v>54.4</c:v>
                </c:pt>
                <c:pt idx="37">
                  <c:v>83.35</c:v>
                </c:pt>
                <c:pt idx="38">
                  <c:v>66.02</c:v>
                </c:pt>
                <c:pt idx="39">
                  <c:v>52.73</c:v>
                </c:pt>
                <c:pt idx="40">
                  <c:v>22.94</c:v>
                </c:pt>
                <c:pt idx="41">
                  <c:v>13.73</c:v>
                </c:pt>
                <c:pt idx="42">
                  <c:v>5.4619999999999997</c:v>
                </c:pt>
                <c:pt idx="43">
                  <c:v>2.585</c:v>
                </c:pt>
                <c:pt idx="44">
                  <c:v>6.726</c:v>
                </c:pt>
                <c:pt idx="45">
                  <c:v>8.0530000000000008</c:v>
                </c:pt>
                <c:pt idx="46">
                  <c:v>8.0579999999999998</c:v>
                </c:pt>
                <c:pt idx="47">
                  <c:v>15.32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A8-4EDE-A075-61ACAAAC5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5415624"/>
        <c:axId val="625415952"/>
      </c:scatterChart>
      <c:valAx>
        <c:axId val="625415624"/>
        <c:scaling>
          <c:orientation val="minMax"/>
          <c:max val="41260"/>
          <c:min val="3980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415952"/>
        <c:crosses val="autoZero"/>
        <c:crossBetween val="midCat"/>
        <c:majorUnit val="250"/>
      </c:valAx>
      <c:valAx>
        <c:axId val="625415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Monthly flow (m</a:t>
                </a:r>
                <a:r>
                  <a:rPr lang="en-US" sz="2400" baseline="30000" dirty="0" smtClean="0"/>
                  <a:t>3</a:t>
                </a:r>
                <a:r>
                  <a:rPr lang="en-US" sz="2400" dirty="0" smtClean="0"/>
                  <a:t>/s)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415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08268371952371"/>
          <c:y val="7.7407142998698941E-2"/>
          <c:w val="0.58765335547507558"/>
          <c:h val="0.17524672072177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37F3-3AC0-4B3C-97D1-082BA2D83AF6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9075" y="1162050"/>
            <a:ext cx="40322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C719C-8DA7-4A80-8C49-BE47FC9C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8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719C-8DA7-4A80-8C49-BE47FC9C69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6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6285233"/>
            <a:ext cx="41970960" cy="13370560"/>
          </a:xfrm>
        </p:spPr>
        <p:txBody>
          <a:bodyPr anchor="b"/>
          <a:lstStyle>
            <a:lvl1pPr algn="ctr">
              <a:defRPr sz="3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20171413"/>
            <a:ext cx="37033200" cy="9272267"/>
          </a:xfrm>
        </p:spPr>
        <p:txBody>
          <a:bodyPr/>
          <a:lstStyle>
            <a:lvl1pPr marL="0" indent="0" algn="ctr">
              <a:buNone/>
              <a:defRPr sz="12960"/>
            </a:lvl1pPr>
            <a:lvl2pPr marL="2468880" indent="0" algn="ctr">
              <a:buNone/>
              <a:defRPr sz="10800"/>
            </a:lvl2pPr>
            <a:lvl3pPr marL="4937760" indent="0" algn="ctr">
              <a:buNone/>
              <a:defRPr sz="9720"/>
            </a:lvl3pPr>
            <a:lvl4pPr marL="7406640" indent="0" algn="ctr">
              <a:buNone/>
              <a:defRPr sz="8640"/>
            </a:lvl4pPr>
            <a:lvl5pPr marL="9875520" indent="0" algn="ctr">
              <a:buNone/>
              <a:defRPr sz="8640"/>
            </a:lvl5pPr>
            <a:lvl6pPr marL="12344400" indent="0" algn="ctr">
              <a:buNone/>
              <a:defRPr sz="8640"/>
            </a:lvl6pPr>
            <a:lvl7pPr marL="14813280" indent="0" algn="ctr">
              <a:buNone/>
              <a:defRPr sz="8640"/>
            </a:lvl7pPr>
            <a:lvl8pPr marL="17282160" indent="0" algn="ctr">
              <a:buNone/>
              <a:defRPr sz="8640"/>
            </a:lvl8pPr>
            <a:lvl9pPr marL="19751040" indent="0" algn="ctr">
              <a:buNone/>
              <a:defRPr sz="86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2044700"/>
            <a:ext cx="10647045" cy="325462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2044700"/>
            <a:ext cx="31323915" cy="325462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7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9574541"/>
            <a:ext cx="42588180" cy="15975327"/>
          </a:xfrm>
        </p:spPr>
        <p:txBody>
          <a:bodyPr anchor="b"/>
          <a:lstStyle>
            <a:lvl1pPr>
              <a:defRPr sz="3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5701001"/>
            <a:ext cx="42588180" cy="8401047"/>
          </a:xfrm>
        </p:spPr>
        <p:txBody>
          <a:bodyPr/>
          <a:lstStyle>
            <a:lvl1pPr marL="0" indent="0">
              <a:buNone/>
              <a:defRPr sz="12960">
                <a:solidFill>
                  <a:schemeClr val="tx1"/>
                </a:solidFill>
              </a:defRPr>
            </a:lvl1pPr>
            <a:lvl2pPr marL="2468880" indent="0">
              <a:buNone/>
              <a:defRPr sz="10800">
                <a:solidFill>
                  <a:schemeClr val="tx1">
                    <a:tint val="75000"/>
                  </a:schemeClr>
                </a:solidFill>
              </a:defRPr>
            </a:lvl2pPr>
            <a:lvl3pPr marL="4937760" indent="0">
              <a:buNone/>
              <a:defRPr sz="9720">
                <a:solidFill>
                  <a:schemeClr val="tx1">
                    <a:tint val="75000"/>
                  </a:schemeClr>
                </a:solidFill>
              </a:defRPr>
            </a:lvl3pPr>
            <a:lvl4pPr marL="740664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4pPr>
            <a:lvl5pPr marL="98755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5pPr>
            <a:lvl6pPr marL="1234440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6pPr>
            <a:lvl7pPr marL="1481328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7pPr>
            <a:lvl8pPr marL="172821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8pPr>
            <a:lvl9pPr marL="1975104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10223500"/>
            <a:ext cx="20985480" cy="243674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10223500"/>
            <a:ext cx="20985480" cy="243674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9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2044708"/>
            <a:ext cx="42588180" cy="7423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9414513"/>
            <a:ext cx="20889036" cy="4613907"/>
          </a:xfrm>
        </p:spPr>
        <p:txBody>
          <a:bodyPr anchor="b"/>
          <a:lstStyle>
            <a:lvl1pPr marL="0" indent="0">
              <a:buNone/>
              <a:defRPr sz="12960" b="1"/>
            </a:lvl1pPr>
            <a:lvl2pPr marL="2468880" indent="0">
              <a:buNone/>
              <a:defRPr sz="10800" b="1"/>
            </a:lvl2pPr>
            <a:lvl3pPr marL="4937760" indent="0">
              <a:buNone/>
              <a:defRPr sz="9720" b="1"/>
            </a:lvl3pPr>
            <a:lvl4pPr marL="7406640" indent="0">
              <a:buNone/>
              <a:defRPr sz="8640" b="1"/>
            </a:lvl4pPr>
            <a:lvl5pPr marL="9875520" indent="0">
              <a:buNone/>
              <a:defRPr sz="8640" b="1"/>
            </a:lvl5pPr>
            <a:lvl6pPr marL="12344400" indent="0">
              <a:buNone/>
              <a:defRPr sz="8640" b="1"/>
            </a:lvl6pPr>
            <a:lvl7pPr marL="14813280" indent="0">
              <a:buNone/>
              <a:defRPr sz="8640" b="1"/>
            </a:lvl7pPr>
            <a:lvl8pPr marL="17282160" indent="0">
              <a:buNone/>
              <a:defRPr sz="8640" b="1"/>
            </a:lvl8pPr>
            <a:lvl9pPr marL="19751040" indent="0">
              <a:buNone/>
              <a:defRPr sz="86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4028420"/>
            <a:ext cx="20889036" cy="206336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9414513"/>
            <a:ext cx="20991911" cy="4613907"/>
          </a:xfrm>
        </p:spPr>
        <p:txBody>
          <a:bodyPr anchor="b"/>
          <a:lstStyle>
            <a:lvl1pPr marL="0" indent="0">
              <a:buNone/>
              <a:defRPr sz="12960" b="1"/>
            </a:lvl1pPr>
            <a:lvl2pPr marL="2468880" indent="0">
              <a:buNone/>
              <a:defRPr sz="10800" b="1"/>
            </a:lvl2pPr>
            <a:lvl3pPr marL="4937760" indent="0">
              <a:buNone/>
              <a:defRPr sz="9720" b="1"/>
            </a:lvl3pPr>
            <a:lvl4pPr marL="7406640" indent="0">
              <a:buNone/>
              <a:defRPr sz="8640" b="1"/>
            </a:lvl4pPr>
            <a:lvl5pPr marL="9875520" indent="0">
              <a:buNone/>
              <a:defRPr sz="8640" b="1"/>
            </a:lvl5pPr>
            <a:lvl6pPr marL="12344400" indent="0">
              <a:buNone/>
              <a:defRPr sz="8640" b="1"/>
            </a:lvl6pPr>
            <a:lvl7pPr marL="14813280" indent="0">
              <a:buNone/>
              <a:defRPr sz="8640" b="1"/>
            </a:lvl7pPr>
            <a:lvl8pPr marL="17282160" indent="0">
              <a:buNone/>
              <a:defRPr sz="8640" b="1"/>
            </a:lvl8pPr>
            <a:lvl9pPr marL="19751040" indent="0">
              <a:buNone/>
              <a:defRPr sz="86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4028420"/>
            <a:ext cx="20991911" cy="206336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560320"/>
            <a:ext cx="15925561" cy="8961120"/>
          </a:xfrm>
        </p:spPr>
        <p:txBody>
          <a:bodyPr anchor="b"/>
          <a:lstStyle>
            <a:lvl1pPr>
              <a:defRPr sz="172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5529588"/>
            <a:ext cx="24997410" cy="27292300"/>
          </a:xfrm>
        </p:spPr>
        <p:txBody>
          <a:bodyPr/>
          <a:lstStyle>
            <a:lvl1pPr>
              <a:defRPr sz="17280"/>
            </a:lvl1pPr>
            <a:lvl2pPr>
              <a:defRPr sz="15120"/>
            </a:lvl2pPr>
            <a:lvl3pPr>
              <a:defRPr sz="12960"/>
            </a:lvl3pPr>
            <a:lvl4pPr>
              <a:defRPr sz="10800"/>
            </a:lvl4pPr>
            <a:lvl5pPr>
              <a:defRPr sz="10800"/>
            </a:lvl5pPr>
            <a:lvl6pPr>
              <a:defRPr sz="10800"/>
            </a:lvl6pPr>
            <a:lvl7pPr>
              <a:defRPr sz="10800"/>
            </a:lvl7pPr>
            <a:lvl8pPr>
              <a:defRPr sz="10800"/>
            </a:lvl8pPr>
            <a:lvl9pPr>
              <a:defRPr sz="10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11521440"/>
            <a:ext cx="15925561" cy="21344893"/>
          </a:xfrm>
        </p:spPr>
        <p:txBody>
          <a:bodyPr/>
          <a:lstStyle>
            <a:lvl1pPr marL="0" indent="0">
              <a:buNone/>
              <a:defRPr sz="8640"/>
            </a:lvl1pPr>
            <a:lvl2pPr marL="2468880" indent="0">
              <a:buNone/>
              <a:defRPr sz="7560"/>
            </a:lvl2pPr>
            <a:lvl3pPr marL="4937760" indent="0">
              <a:buNone/>
              <a:defRPr sz="6480"/>
            </a:lvl3pPr>
            <a:lvl4pPr marL="7406640" indent="0">
              <a:buNone/>
              <a:defRPr sz="5400"/>
            </a:lvl4pPr>
            <a:lvl5pPr marL="9875520" indent="0">
              <a:buNone/>
              <a:defRPr sz="5400"/>
            </a:lvl5pPr>
            <a:lvl6pPr marL="12344400" indent="0">
              <a:buNone/>
              <a:defRPr sz="5400"/>
            </a:lvl6pPr>
            <a:lvl7pPr marL="14813280" indent="0">
              <a:buNone/>
              <a:defRPr sz="5400"/>
            </a:lvl7pPr>
            <a:lvl8pPr marL="17282160" indent="0">
              <a:buNone/>
              <a:defRPr sz="5400"/>
            </a:lvl8pPr>
            <a:lvl9pPr marL="19751040" indent="0">
              <a:buNone/>
              <a:defRPr sz="5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560320"/>
            <a:ext cx="15925561" cy="8961120"/>
          </a:xfrm>
        </p:spPr>
        <p:txBody>
          <a:bodyPr anchor="b"/>
          <a:lstStyle>
            <a:lvl1pPr>
              <a:defRPr sz="172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5529588"/>
            <a:ext cx="24997410" cy="27292300"/>
          </a:xfrm>
        </p:spPr>
        <p:txBody>
          <a:bodyPr anchor="t"/>
          <a:lstStyle>
            <a:lvl1pPr marL="0" indent="0">
              <a:buNone/>
              <a:defRPr sz="17280"/>
            </a:lvl1pPr>
            <a:lvl2pPr marL="2468880" indent="0">
              <a:buNone/>
              <a:defRPr sz="15120"/>
            </a:lvl2pPr>
            <a:lvl3pPr marL="4937760" indent="0">
              <a:buNone/>
              <a:defRPr sz="12960"/>
            </a:lvl3pPr>
            <a:lvl4pPr marL="7406640" indent="0">
              <a:buNone/>
              <a:defRPr sz="10800"/>
            </a:lvl4pPr>
            <a:lvl5pPr marL="9875520" indent="0">
              <a:buNone/>
              <a:defRPr sz="10800"/>
            </a:lvl5pPr>
            <a:lvl6pPr marL="12344400" indent="0">
              <a:buNone/>
              <a:defRPr sz="10800"/>
            </a:lvl6pPr>
            <a:lvl7pPr marL="14813280" indent="0">
              <a:buNone/>
              <a:defRPr sz="10800"/>
            </a:lvl7pPr>
            <a:lvl8pPr marL="17282160" indent="0">
              <a:buNone/>
              <a:defRPr sz="10800"/>
            </a:lvl8pPr>
            <a:lvl9pPr marL="19751040" indent="0">
              <a:buNone/>
              <a:defRPr sz="10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11521440"/>
            <a:ext cx="15925561" cy="21344893"/>
          </a:xfrm>
        </p:spPr>
        <p:txBody>
          <a:bodyPr/>
          <a:lstStyle>
            <a:lvl1pPr marL="0" indent="0">
              <a:buNone/>
              <a:defRPr sz="8640"/>
            </a:lvl1pPr>
            <a:lvl2pPr marL="2468880" indent="0">
              <a:buNone/>
              <a:defRPr sz="7560"/>
            </a:lvl2pPr>
            <a:lvl3pPr marL="4937760" indent="0">
              <a:buNone/>
              <a:defRPr sz="6480"/>
            </a:lvl3pPr>
            <a:lvl4pPr marL="7406640" indent="0">
              <a:buNone/>
              <a:defRPr sz="5400"/>
            </a:lvl4pPr>
            <a:lvl5pPr marL="9875520" indent="0">
              <a:buNone/>
              <a:defRPr sz="5400"/>
            </a:lvl5pPr>
            <a:lvl6pPr marL="12344400" indent="0">
              <a:buNone/>
              <a:defRPr sz="5400"/>
            </a:lvl6pPr>
            <a:lvl7pPr marL="14813280" indent="0">
              <a:buNone/>
              <a:defRPr sz="5400"/>
            </a:lvl7pPr>
            <a:lvl8pPr marL="17282160" indent="0">
              <a:buNone/>
              <a:defRPr sz="5400"/>
            </a:lvl8pPr>
            <a:lvl9pPr marL="19751040" indent="0">
              <a:buNone/>
              <a:defRPr sz="5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2044708"/>
            <a:ext cx="4258818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10223500"/>
            <a:ext cx="4258818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5595568"/>
            <a:ext cx="111099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E1D5-5267-4ADA-84A2-440BB91AEA2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5595568"/>
            <a:ext cx="166649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5595568"/>
            <a:ext cx="111099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DBF1-E4E5-4E54-8FC9-A3D63586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937760" rtl="0" eaLnBrk="1" latinLnBrk="0" hangingPunct="1">
        <a:lnSpc>
          <a:spcPct val="90000"/>
        </a:lnSpc>
        <a:spcBef>
          <a:spcPct val="0"/>
        </a:spcBef>
        <a:buNone/>
        <a:defRPr sz="23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4937760" rtl="0" eaLnBrk="1" latinLnBrk="0" hangingPunct="1">
        <a:lnSpc>
          <a:spcPct val="90000"/>
        </a:lnSpc>
        <a:spcBef>
          <a:spcPts val="5400"/>
        </a:spcBef>
        <a:buFont typeface="Arial" panose="020B0604020202020204" pitchFamily="34" charset="0"/>
        <a:buChar char="•"/>
        <a:defRPr sz="1512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1296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5pPr>
      <a:lvl6pPr marL="1357884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6pPr>
      <a:lvl7pPr marL="1604772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7pPr>
      <a:lvl8pPr marL="1851660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8pPr>
      <a:lvl9pPr marL="2098548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3pPr>
      <a:lvl4pPr marL="740664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6pPr>
      <a:lvl7pPr marL="1481328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7pPr>
      <a:lvl8pPr marL="1728216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8pPr>
      <a:lvl9pPr marL="1975104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mailto:fdaneshv@purdue.edu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013" y="350054"/>
            <a:ext cx="4973441" cy="773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806" y="261792"/>
            <a:ext cx="2733228" cy="2742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1915" y="1888499"/>
            <a:ext cx="40184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Assessment of climate change impacts on semi-arid watersheds in Peru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04820" y="4422211"/>
            <a:ext cx="258438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Department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Agricultural and Biological Engineering, Purdue University, West Lafayette, IN, United States</a:t>
            </a:r>
          </a:p>
          <a:p>
            <a:pPr algn="ctr"/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Agronomy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Purdue University, West Lafayette, IN, United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  <a:p>
            <a:pPr algn="ctr"/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School of Computer Science,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Nacional de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Agustín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Arequipa,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</a:p>
          <a:p>
            <a:pPr algn="ctr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* Email: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fdaneshv@purdue.edu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7664" y="3542205"/>
            <a:ext cx="27398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Fariborz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Daneshvar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Indrajeet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Chaubey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Laura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Bowling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Keith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Cherkauer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Andre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Moraes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Jose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Herrera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2669" y="6913156"/>
            <a:ext cx="4846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48502" y="22204736"/>
            <a:ext cx="29626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763038" y="22204736"/>
            <a:ext cx="29626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82026" y="30778109"/>
            <a:ext cx="1554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4691" y="7223815"/>
            <a:ext cx="873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690" y="20766850"/>
            <a:ext cx="873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690" y="23587197"/>
            <a:ext cx="873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40952" y="7249477"/>
            <a:ext cx="873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HYDROLOGIC MODELING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10540" y="24008810"/>
            <a:ext cx="873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CLIMATE SECENARIOS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40952" y="30816544"/>
            <a:ext cx="1106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50674" y="31663858"/>
            <a:ext cx="1106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Hydrologic Model Performance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0603" y="7173396"/>
            <a:ext cx="1106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Condition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95363" y="16347712"/>
            <a:ext cx="1106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Scenarios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691" y="7886503"/>
            <a:ext cx="1453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Low seasonal precipitation and high demand for water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variation in precipitation (Figure 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Need for water regulation and diversion to mitigate impact of future climate variations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4" y="11588506"/>
            <a:ext cx="9259693" cy="81980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2705" y="19832501"/>
            <a:ext cx="1455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1. Average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precipitation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(mm) in the region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(2008-2017)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09376" y="20554679"/>
            <a:ext cx="1399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2705" y="21333179"/>
            <a:ext cx="14535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hydrological model to simulate water cycle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hydrologic response to climate change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9376" y="23389987"/>
            <a:ext cx="1399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4690" y="24450846"/>
            <a:ext cx="13485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Quilca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-Chili River Basin in Arequipa in Pe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Area: 13,549 km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Major City: Arequipa (population of over 850,000)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reservoirs for water regulation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water diversions from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Camana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River Basin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One water withdrawal for irrigation project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3778" y="36318897"/>
            <a:ext cx="1217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2. Major rivers, water bodies, and water regulations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Quilca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-Chili River Basin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6" y="28357452"/>
            <a:ext cx="9636225" cy="7783663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10057551" y="29301980"/>
            <a:ext cx="30480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935496" y="29300242"/>
            <a:ext cx="584685" cy="59360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87074" y="29667384"/>
            <a:ext cx="349348" cy="65057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119311" y="32478942"/>
            <a:ext cx="698952" cy="4808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0547604" y="28122126"/>
            <a:ext cx="3565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diversion from </a:t>
            </a:r>
            <a:r>
              <a:rPr lang="en-US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Camana</a:t>
            </a:r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 Basin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7790" y="28651684"/>
            <a:ext cx="3840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diversion from </a:t>
            </a:r>
            <a:r>
              <a:rPr lang="en-US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Camana</a:t>
            </a:r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 Basin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0644" y="31540748"/>
            <a:ext cx="3426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withdrawal for irrigation project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040951" y="8242198"/>
            <a:ext cx="16490164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Soil and Water Assessment Tool (SWAT)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Physically based, semi-distributed watershed/water quality model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SWAT Inputs layers: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767" y="11017404"/>
            <a:ext cx="5791200" cy="4572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351" y="11017404"/>
            <a:ext cx="5791200" cy="4572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212" y="11013669"/>
            <a:ext cx="5791200" cy="4572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5334840" y="10246789"/>
            <a:ext cx="573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(3.a)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Topography (12.5 m)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76" y="16084044"/>
            <a:ext cx="5791200" cy="4572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355" y="15935931"/>
            <a:ext cx="5791200" cy="45720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9630330" y="20477221"/>
            <a:ext cx="663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3. SWAT input layers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804145" y="15988689"/>
            <a:ext cx="573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(3.d)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Sub-watersheds (205)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092653" y="15844311"/>
            <a:ext cx="573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(3.e)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Rivers (205)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1710453" y="10291426"/>
            <a:ext cx="573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(3.b)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Land cover (1:600,000)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626688" y="10297740"/>
            <a:ext cx="390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(3.c)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Soil (10 km)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5040951" y="21004083"/>
            <a:ext cx="13265170" cy="2751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SWAT Inputs Databases: 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1) Daily climate (precipitation and temperature) for 15 stations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2) Point source discharges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(2 points) and withdrawal (1 point)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3) Reservoirs daily release rates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15116407" y="23824626"/>
            <a:ext cx="1682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5076303" y="30594398"/>
            <a:ext cx="1682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040951" y="24980308"/>
            <a:ext cx="17150353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NASA Earth Exchange Global Daily Downscaled Projections (NEX-GDDP)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Circulation Model (GCM) runs conducted under the Coupled Model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Project Phase 5 (CMIP5)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Resolution: 0.25 degrees (-25 km * 25 km)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Three climate models: 1) CNRM-CM5, 2) MPI-ESM-MR, 3) MRI-CGCM3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Representative Concentration Pathways (RCPs): 1) 4.5, 2) 8.5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periods of simulations: 1) Near future (2010-2039), 2 Far future (2040-2069)</a:t>
            </a:r>
          </a:p>
        </p:txBody>
      </p:sp>
      <p:graphicFrame>
        <p:nvGraphicFramePr>
          <p:cNvPr id="80" name="Chart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620299"/>
              </p:ext>
            </p:extLst>
          </p:nvPr>
        </p:nvGraphicFramePr>
        <p:xfrm>
          <a:off x="24941026" y="32458511"/>
          <a:ext cx="7879577" cy="439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25657781" y="36565118"/>
            <a:ext cx="67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4. SWAT model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89149" y="32753750"/>
            <a:ext cx="8983037" cy="430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SWAT model calibrated for 2009-2013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Calibration point: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Charchani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station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Model performance:</a:t>
            </a:r>
          </a:p>
          <a:p>
            <a:pPr>
              <a:lnSpc>
                <a:spcPct val="12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NSE: 0.53  </a:t>
            </a:r>
          </a:p>
          <a:p>
            <a:pPr>
              <a:lnSpc>
                <a:spcPct val="12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PBIAS: -3.79 %</a:t>
            </a:r>
          </a:p>
          <a:p>
            <a:pPr>
              <a:lnSpc>
                <a:spcPct val="12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0.58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748203" y="31228225"/>
            <a:ext cx="873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93" y="350054"/>
            <a:ext cx="2840972" cy="1022904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3082026" y="14930378"/>
            <a:ext cx="15806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5.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Daily average of surface runoff (mm) and water yield (mm) 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sub-watershed level 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condition (2009-2017)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820603" y="29942441"/>
            <a:ext cx="1614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6. Ensemble average of daily water yield (mm) 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sub-watershed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748203" y="32092560"/>
            <a:ext cx="16059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Slight increase in surface runoff and water yield are predicted in high attitude headwaters, especially for RCP 8.5 in far future (2040-2069)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All models predicted low water supply in low altitude catchments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Incorporation of water diversions and withdrawals into future simulations will provide more accurate picture of water availability and will be subject of future research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074222" y="32771105"/>
            <a:ext cx="330342" cy="3235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4431" y="32704965"/>
            <a:ext cx="171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Arequipa city</a:t>
            </a:r>
            <a:endParaRPr lang="en-US" sz="2000" dirty="0"/>
          </a:p>
        </p:txBody>
      </p:sp>
      <p:sp>
        <p:nvSpPr>
          <p:cNvPr id="36" name="Flowchart: Connector 35"/>
          <p:cNvSpPr/>
          <p:nvPr/>
        </p:nvSpPr>
        <p:spPr>
          <a:xfrm>
            <a:off x="7581900" y="32552565"/>
            <a:ext cx="114300" cy="12498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860093" y="31895340"/>
            <a:ext cx="167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Charchani</a:t>
            </a:r>
            <a:r>
              <a:rPr lang="en-US" sz="2000" dirty="0" smtClean="0"/>
              <a:t> station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3913" r="2569" b="30563"/>
          <a:stretch/>
        </p:blipFill>
        <p:spPr>
          <a:xfrm>
            <a:off x="32473377" y="8172939"/>
            <a:ext cx="16689598" cy="630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443" y="17117240"/>
            <a:ext cx="16440777" cy="127042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6" y="264028"/>
            <a:ext cx="5268173" cy="115899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0633360" y="1356415"/>
            <a:ext cx="818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Poster #EP53F-1960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23343" y="37441656"/>
            <a:ext cx="28385567" cy="7646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for this work provided by the Arequipa Nexus Institute for Food, Energy, Water and the Environment through the Universidad Nacional de San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Agustín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Arequipa Peru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542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Fariborz Daneshvar</dc:creator>
  <cp:lastModifiedBy>Fariborz Daneshvar</cp:lastModifiedBy>
  <cp:revision>52</cp:revision>
  <cp:lastPrinted>2018-12-04T20:29:00Z</cp:lastPrinted>
  <dcterms:created xsi:type="dcterms:W3CDTF">2018-12-03T16:13:22Z</dcterms:created>
  <dcterms:modified xsi:type="dcterms:W3CDTF">2018-12-07T15:31:43Z</dcterms:modified>
</cp:coreProperties>
</file>